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5" r:id="rId5"/>
    <p:sldId id="259" r:id="rId6"/>
    <p:sldId id="260" r:id="rId7"/>
    <p:sldId id="262" r:id="rId8"/>
    <p:sldId id="261"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0744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B8A66D1-F061-4B6E-8DE8-559A91FD3FA1}" type="datetimeFigureOut">
              <a:rPr lang="en-IN" smtClean="0"/>
              <a:t>07-03-2024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684734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1232679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54193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172468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824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1835879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863271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3366475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404008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8A66D1-F061-4B6E-8DE8-559A91FD3FA1}" type="datetimeFigureOut">
              <a:rPr lang="en-IN" smtClean="0"/>
              <a:t>07-03-2024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3341498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8A66D1-F061-4B6E-8DE8-559A91FD3FA1}" type="datetimeFigureOut">
              <a:rPr lang="en-IN" smtClean="0"/>
              <a:t>07-03-2024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3247369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8A66D1-F061-4B6E-8DE8-559A91FD3FA1}" type="datetimeFigureOut">
              <a:rPr lang="en-IN" smtClean="0"/>
              <a:t>07-03-2024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313992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8A66D1-F061-4B6E-8DE8-559A91FD3FA1}" type="datetimeFigureOut">
              <a:rPr lang="en-IN" smtClean="0"/>
              <a:t>07-03-2024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1745794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8A66D1-F061-4B6E-8DE8-559A91FD3FA1}" type="datetimeFigureOut">
              <a:rPr lang="en-IN" smtClean="0"/>
              <a:t>07-03-2024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2819695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8A66D1-F061-4B6E-8DE8-559A91FD3FA1}" type="datetimeFigureOut">
              <a:rPr lang="en-IN" smtClean="0"/>
              <a:t>07-03-2024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269181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8A66D1-F061-4B6E-8DE8-559A91FD3FA1}" type="datetimeFigureOut">
              <a:rPr lang="en-IN" smtClean="0"/>
              <a:t>07-03-2024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52C255-A61E-4D0F-8A6A-D35DBD689EBC}" type="slidenum">
              <a:rPr lang="en-IN" smtClean="0"/>
              <a:t>‹#›</a:t>
            </a:fld>
            <a:endParaRPr lang="en-IN"/>
          </a:p>
        </p:txBody>
      </p:sp>
    </p:spTree>
    <p:extLst>
      <p:ext uri="{BB962C8B-B14F-4D97-AF65-F5344CB8AC3E}">
        <p14:creationId xmlns:p14="http://schemas.microsoft.com/office/powerpoint/2010/main" val="4213360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B8A66D1-F061-4B6E-8DE8-559A91FD3FA1}" type="datetimeFigureOut">
              <a:rPr lang="en-IN" smtClean="0"/>
              <a:t>07-03-2024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852C255-A61E-4D0F-8A6A-D35DBD689EBC}" type="slidenum">
              <a:rPr lang="en-IN" smtClean="0"/>
              <a:t>‹#›</a:t>
            </a:fld>
            <a:endParaRPr lang="en-IN"/>
          </a:p>
        </p:txBody>
      </p:sp>
    </p:spTree>
    <p:extLst>
      <p:ext uri="{BB962C8B-B14F-4D97-AF65-F5344CB8AC3E}">
        <p14:creationId xmlns:p14="http://schemas.microsoft.com/office/powerpoint/2010/main" val="1033870551"/>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9C5E-99F4-30AF-C49C-5B2D0EA08F61}"/>
              </a:ext>
            </a:extLst>
          </p:cNvPr>
          <p:cNvSpPr>
            <a:spLocks noGrp="1"/>
          </p:cNvSpPr>
          <p:nvPr>
            <p:ph type="ctrTitle"/>
          </p:nvPr>
        </p:nvSpPr>
        <p:spPr>
          <a:xfrm>
            <a:off x="1918447" y="516357"/>
            <a:ext cx="8355105" cy="652649"/>
          </a:xfrm>
        </p:spPr>
        <p:txBody>
          <a:bodyPr>
            <a:normAutofit fontScale="90000"/>
          </a:bodyPr>
          <a:lstStyle/>
          <a:p>
            <a:r>
              <a:rPr lang="en-IN" u="sng" dirty="0">
                <a:solidFill>
                  <a:schemeClr val="bg1"/>
                </a:solidFill>
              </a:rPr>
              <a:t>Disease Management System</a:t>
            </a:r>
          </a:p>
        </p:txBody>
      </p:sp>
      <p:sp>
        <p:nvSpPr>
          <p:cNvPr id="3" name="Subtitle 2">
            <a:extLst>
              <a:ext uri="{FF2B5EF4-FFF2-40B4-BE49-F238E27FC236}">
                <a16:creationId xmlns:a16="http://schemas.microsoft.com/office/drawing/2014/main" id="{702B5FD4-82D8-B9F7-F5F5-54A9F3091AD9}"/>
              </a:ext>
            </a:extLst>
          </p:cNvPr>
          <p:cNvSpPr>
            <a:spLocks noGrp="1"/>
          </p:cNvSpPr>
          <p:nvPr>
            <p:ph type="subTitle" idx="1"/>
          </p:nvPr>
        </p:nvSpPr>
        <p:spPr>
          <a:xfrm>
            <a:off x="1353670" y="842682"/>
            <a:ext cx="11068517" cy="1947333"/>
          </a:xfrm>
        </p:spPr>
        <p:txBody>
          <a:bodyPr>
            <a:normAutofit/>
          </a:bodyPr>
          <a:lstStyle/>
          <a:p>
            <a:r>
              <a:rPr lang="en-IN" sz="2800" dirty="0"/>
              <a:t> </a:t>
            </a:r>
            <a:br>
              <a:rPr lang="en-US" sz="2800" dirty="0"/>
            </a:br>
            <a:r>
              <a:rPr lang="en-US" sz="2800" b="0" i="0" dirty="0">
                <a:solidFill>
                  <a:schemeClr val="bg2"/>
                </a:solidFill>
                <a:effectLst/>
                <a:latin typeface="Söhne"/>
              </a:rPr>
              <a:t>"Optimizing Healthcare Ecosystems: A Comprehensive Disease Management System for Seamless Patient Care and Enhanced Administrative Efficiency."</a:t>
            </a:r>
            <a:endParaRPr lang="en-IN" sz="2800" dirty="0">
              <a:solidFill>
                <a:schemeClr val="bg2"/>
              </a:solidFill>
            </a:endParaRPr>
          </a:p>
        </p:txBody>
      </p:sp>
      <p:sp>
        <p:nvSpPr>
          <p:cNvPr id="6" name="TextBox 5">
            <a:extLst>
              <a:ext uri="{FF2B5EF4-FFF2-40B4-BE49-F238E27FC236}">
                <a16:creationId xmlns:a16="http://schemas.microsoft.com/office/drawing/2014/main" id="{F293C972-DE67-E6D4-ECC6-4E53A2A31FF3}"/>
              </a:ext>
            </a:extLst>
          </p:cNvPr>
          <p:cNvSpPr txBox="1"/>
          <p:nvPr/>
        </p:nvSpPr>
        <p:spPr>
          <a:xfrm>
            <a:off x="3184934" y="3606321"/>
            <a:ext cx="5037260" cy="923330"/>
          </a:xfrm>
          <a:prstGeom prst="rect">
            <a:avLst/>
          </a:prstGeom>
          <a:noFill/>
        </p:spPr>
        <p:txBody>
          <a:bodyPr wrap="square" rtlCol="0">
            <a:spAutoFit/>
          </a:bodyPr>
          <a:lstStyle/>
          <a:p>
            <a:r>
              <a:rPr lang="en-IN" dirty="0">
                <a:solidFill>
                  <a:schemeClr val="bg1"/>
                </a:solidFill>
              </a:rPr>
              <a:t>Chinmay Mahesh Deshpande   </a:t>
            </a:r>
          </a:p>
          <a:p>
            <a:r>
              <a:rPr lang="en-IN" dirty="0">
                <a:solidFill>
                  <a:schemeClr val="bg1"/>
                </a:solidFill>
              </a:rPr>
              <a:t>Amey Umesh </a:t>
            </a:r>
            <a:r>
              <a:rPr lang="en-IN" dirty="0" err="1">
                <a:solidFill>
                  <a:schemeClr val="bg1"/>
                </a:solidFill>
              </a:rPr>
              <a:t>Satwe</a:t>
            </a:r>
            <a:endParaRPr lang="en-IN" dirty="0">
              <a:solidFill>
                <a:schemeClr val="bg1"/>
              </a:solidFill>
            </a:endParaRPr>
          </a:p>
          <a:p>
            <a:r>
              <a:rPr lang="en-IN" dirty="0">
                <a:solidFill>
                  <a:schemeClr val="bg1"/>
                </a:solidFill>
              </a:rPr>
              <a:t>Shreya Jayesh Thakur</a:t>
            </a:r>
          </a:p>
        </p:txBody>
      </p:sp>
    </p:spTree>
    <p:extLst>
      <p:ext uri="{BB962C8B-B14F-4D97-AF65-F5344CB8AC3E}">
        <p14:creationId xmlns:p14="http://schemas.microsoft.com/office/powerpoint/2010/main" val="258014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9C5E-99F4-30AF-C49C-5B2D0EA08F61}"/>
              </a:ext>
            </a:extLst>
          </p:cNvPr>
          <p:cNvSpPr>
            <a:spLocks noGrp="1"/>
          </p:cNvSpPr>
          <p:nvPr>
            <p:ph type="ctrTitle"/>
          </p:nvPr>
        </p:nvSpPr>
        <p:spPr>
          <a:xfrm>
            <a:off x="726140" y="214138"/>
            <a:ext cx="11259671" cy="643684"/>
          </a:xfrm>
        </p:spPr>
        <p:txBody>
          <a:bodyPr>
            <a:normAutofit fontScale="90000"/>
          </a:bodyPr>
          <a:lstStyle/>
          <a:p>
            <a:r>
              <a:rPr lang="en-IN" dirty="0">
                <a:solidFill>
                  <a:schemeClr val="bg1"/>
                </a:solidFill>
              </a:rPr>
              <a:t>problem</a:t>
            </a:r>
            <a:r>
              <a:rPr lang="en-IN" dirty="0"/>
              <a:t> </a:t>
            </a:r>
            <a:r>
              <a:rPr lang="en-IN" dirty="0">
                <a:solidFill>
                  <a:schemeClr val="bg1"/>
                </a:solidFill>
              </a:rPr>
              <a:t>Definition and solution</a:t>
            </a:r>
          </a:p>
        </p:txBody>
      </p:sp>
      <p:sp>
        <p:nvSpPr>
          <p:cNvPr id="3" name="Subtitle 2">
            <a:extLst>
              <a:ext uri="{FF2B5EF4-FFF2-40B4-BE49-F238E27FC236}">
                <a16:creationId xmlns:a16="http://schemas.microsoft.com/office/drawing/2014/main" id="{702B5FD4-82D8-B9F7-F5F5-54A9F3091AD9}"/>
              </a:ext>
            </a:extLst>
          </p:cNvPr>
          <p:cNvSpPr>
            <a:spLocks noGrp="1"/>
          </p:cNvSpPr>
          <p:nvPr>
            <p:ph type="subTitle" idx="1"/>
          </p:nvPr>
        </p:nvSpPr>
        <p:spPr>
          <a:xfrm>
            <a:off x="563778" y="1036782"/>
            <a:ext cx="11064443" cy="4784436"/>
          </a:xfrm>
        </p:spPr>
        <p:txBody>
          <a:bodyPr/>
          <a:lstStyle/>
          <a:p>
            <a:r>
              <a:rPr lang="en-IN" dirty="0"/>
              <a:t> </a:t>
            </a:r>
          </a:p>
        </p:txBody>
      </p:sp>
      <p:sp>
        <p:nvSpPr>
          <p:cNvPr id="10" name="TextBox 9">
            <a:extLst>
              <a:ext uri="{FF2B5EF4-FFF2-40B4-BE49-F238E27FC236}">
                <a16:creationId xmlns:a16="http://schemas.microsoft.com/office/drawing/2014/main" id="{F2F0FA52-C1AD-D57C-106A-7A87EBBEC8A6}"/>
              </a:ext>
            </a:extLst>
          </p:cNvPr>
          <p:cNvSpPr txBox="1"/>
          <p:nvPr/>
        </p:nvSpPr>
        <p:spPr>
          <a:xfrm>
            <a:off x="233081" y="934061"/>
            <a:ext cx="11582400" cy="5755422"/>
          </a:xfrm>
          <a:prstGeom prst="rect">
            <a:avLst/>
          </a:prstGeom>
          <a:noFill/>
        </p:spPr>
        <p:txBody>
          <a:bodyPr wrap="square" rtlCol="0">
            <a:spAutoFit/>
          </a:bodyPr>
          <a:lstStyle/>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Our Disease Management System simplifies healthcare procedures by centralizing information for more efficient patient care, improved communication, and functioning control. It tackles issues such as healthcare access, insurance claim processing, NGO assistance, and complete treatment monitoring. It provides with:</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Problem with centralized information management:</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Problem: Disparate healthcare information leads to inefficiency.</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Solution: The system centralizes patient records to allow for more efficient communication.</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Access to Healthcare Services: </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Problem: Patients have difficulty accessing services and managing their records.</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Solution: The system provides quick access to hospitals and medical records.</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Patient-Doctor Interactions that Work:</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Problem: The lack of simplified communication impedes care.</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Solution: The system allows doctors to access patient records for improved communication.</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Reporting Oversight and Planning: </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Problem: Reporting authority have a difficult time dealing with real-time healthcare data.</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Solution: A reporting dashboard gives information to aid in successful planning.</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Insurance Claim Processing: </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Problem: Delays have an influence on timely recovery of expenditures.</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Solution: The insurance admin dashboard automates claim acceptance for faster answers.</a:t>
            </a:r>
            <a:endParaRPr lang="en-IN"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2583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9C5E-99F4-30AF-C49C-5B2D0EA08F61}"/>
              </a:ext>
            </a:extLst>
          </p:cNvPr>
          <p:cNvSpPr>
            <a:spLocks noGrp="1"/>
          </p:cNvSpPr>
          <p:nvPr>
            <p:ph type="ctrTitle"/>
          </p:nvPr>
        </p:nvSpPr>
        <p:spPr>
          <a:xfrm>
            <a:off x="7085012" y="333469"/>
            <a:ext cx="5602941" cy="477837"/>
          </a:xfrm>
        </p:spPr>
        <p:txBody>
          <a:bodyPr>
            <a:normAutofit fontScale="90000"/>
          </a:bodyPr>
          <a:lstStyle/>
          <a:p>
            <a:r>
              <a:rPr lang="en-IN" dirty="0">
                <a:solidFill>
                  <a:schemeClr val="bg1"/>
                </a:solidFill>
              </a:rPr>
              <a:t>stakeholders</a:t>
            </a:r>
            <a:endParaRPr lang="en-IN" dirty="0"/>
          </a:p>
        </p:txBody>
      </p:sp>
      <p:sp>
        <p:nvSpPr>
          <p:cNvPr id="3" name="Subtitle 2">
            <a:extLst>
              <a:ext uri="{FF2B5EF4-FFF2-40B4-BE49-F238E27FC236}">
                <a16:creationId xmlns:a16="http://schemas.microsoft.com/office/drawing/2014/main" id="{702B5FD4-82D8-B9F7-F5F5-54A9F3091AD9}"/>
              </a:ext>
            </a:extLst>
          </p:cNvPr>
          <p:cNvSpPr>
            <a:spLocks noGrp="1"/>
          </p:cNvSpPr>
          <p:nvPr>
            <p:ph type="subTitle" idx="1"/>
          </p:nvPr>
        </p:nvSpPr>
        <p:spPr/>
        <p:txBody>
          <a:bodyPr/>
          <a:lstStyle/>
          <a:p>
            <a:r>
              <a:rPr lang="en-IN" dirty="0"/>
              <a:t> </a:t>
            </a:r>
          </a:p>
        </p:txBody>
      </p:sp>
      <p:sp>
        <p:nvSpPr>
          <p:cNvPr id="4" name="TextBox 3">
            <a:extLst>
              <a:ext uri="{FF2B5EF4-FFF2-40B4-BE49-F238E27FC236}">
                <a16:creationId xmlns:a16="http://schemas.microsoft.com/office/drawing/2014/main" id="{970FEC56-A0C7-2689-3B81-363DB319ADFD}"/>
              </a:ext>
            </a:extLst>
          </p:cNvPr>
          <p:cNvSpPr txBox="1"/>
          <p:nvPr/>
        </p:nvSpPr>
        <p:spPr>
          <a:xfrm>
            <a:off x="233082" y="932329"/>
            <a:ext cx="11627224" cy="4985980"/>
          </a:xfrm>
          <a:prstGeom prst="rect">
            <a:avLst/>
          </a:prstGeom>
          <a:noFill/>
        </p:spPr>
        <p:txBody>
          <a:bodyPr wrap="square" rtlCol="0">
            <a:spAutoFit/>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System Admin</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System admin holds the highest hierarchy, managing login credentials and overseeing the addition of entities like patients, doctors, hospitals, and various administrators in the Disease Management System.</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Patient</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Patients can access nearby hospitals, medical history, and manage finances by adding to their wallet. They can also raise requests to NGOs, buy or claim insurance, ensuring comprehensive control over their healthcare journey.</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Doctor</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Doctors can view patient records, track encounters, and input diagnoses in their dashboard, facilitating effective and informed medical decision-making for each patient.</a:t>
            </a:r>
          </a:p>
          <a:p>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Report</a:t>
            </a:r>
          </a:p>
          <a:p>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Report dashboard provides a comprehensive overview, showcasing the number of active patients, total hospitals, and doctors. It offers detailed insights into the healthcare landscape to aid in strategic decision-making.</a:t>
            </a:r>
          </a:p>
          <a:p>
            <a:endParaRPr lang="en-IN"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Insurance</a:t>
            </a:r>
          </a:p>
          <a:p>
            <a:r>
              <a:rPr lang="en-US" b="0"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Insurance admin dashboard handles the approval of insurance claims and facilitates patient requests, ensuring a smooth process for patients to buy or claim insurance benefits.</a:t>
            </a:r>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9394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9C5E-99F4-30AF-C49C-5B2D0EA08F61}"/>
              </a:ext>
            </a:extLst>
          </p:cNvPr>
          <p:cNvSpPr>
            <a:spLocks noGrp="1"/>
          </p:cNvSpPr>
          <p:nvPr>
            <p:ph type="ctrTitle"/>
          </p:nvPr>
        </p:nvSpPr>
        <p:spPr>
          <a:xfrm>
            <a:off x="125505" y="261751"/>
            <a:ext cx="5602941" cy="477837"/>
          </a:xfrm>
        </p:spPr>
        <p:txBody>
          <a:bodyPr>
            <a:normAutofit fontScale="90000"/>
          </a:bodyPr>
          <a:lstStyle/>
          <a:p>
            <a:r>
              <a:rPr lang="en-IN" dirty="0">
                <a:solidFill>
                  <a:schemeClr val="bg1"/>
                </a:solidFill>
              </a:rPr>
              <a:t>stakeholders</a:t>
            </a:r>
            <a:endParaRPr lang="en-IN" dirty="0"/>
          </a:p>
        </p:txBody>
      </p:sp>
      <p:sp>
        <p:nvSpPr>
          <p:cNvPr id="3" name="Subtitle 2">
            <a:extLst>
              <a:ext uri="{FF2B5EF4-FFF2-40B4-BE49-F238E27FC236}">
                <a16:creationId xmlns:a16="http://schemas.microsoft.com/office/drawing/2014/main" id="{702B5FD4-82D8-B9F7-F5F5-54A9F3091AD9}"/>
              </a:ext>
            </a:extLst>
          </p:cNvPr>
          <p:cNvSpPr>
            <a:spLocks noGrp="1"/>
          </p:cNvSpPr>
          <p:nvPr>
            <p:ph type="subTitle" idx="1"/>
          </p:nvPr>
        </p:nvSpPr>
        <p:spPr/>
        <p:txBody>
          <a:bodyPr/>
          <a:lstStyle/>
          <a:p>
            <a:r>
              <a:rPr lang="en-IN" dirty="0"/>
              <a:t> </a:t>
            </a:r>
          </a:p>
        </p:txBody>
      </p:sp>
      <p:sp>
        <p:nvSpPr>
          <p:cNvPr id="4" name="TextBox 3">
            <a:extLst>
              <a:ext uri="{FF2B5EF4-FFF2-40B4-BE49-F238E27FC236}">
                <a16:creationId xmlns:a16="http://schemas.microsoft.com/office/drawing/2014/main" id="{970FEC56-A0C7-2689-3B81-363DB319ADFD}"/>
              </a:ext>
            </a:extLst>
          </p:cNvPr>
          <p:cNvSpPr txBox="1"/>
          <p:nvPr/>
        </p:nvSpPr>
        <p:spPr>
          <a:xfrm>
            <a:off x="215153" y="1305341"/>
            <a:ext cx="11627224" cy="4247317"/>
          </a:xfrm>
          <a:prstGeom prst="rect">
            <a:avLst/>
          </a:prstGeom>
          <a:noFill/>
        </p:spPr>
        <p:txBody>
          <a:bodyPr wrap="square" rtlCol="0">
            <a:spAutoFit/>
          </a:bodyPr>
          <a:lstStyle/>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Pharmacy</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Pharmacy dashboard offers a detailed medicine list for patients and associated costs, ensuring efficient management of medication-related information for both the patient and pharmacy.</a:t>
            </a:r>
          </a:p>
          <a:p>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NGO</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NGO admin dashboard manages patient details, balances, and sponsorship decisions, enabling them to support patients in need by overseeing and sponsoring medical bills.</a:t>
            </a:r>
          </a:p>
          <a:p>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Lab Admin</a:t>
            </a:r>
          </a:p>
          <a:p>
            <a:r>
              <a:rPr lang="en-US" b="0" i="0" dirty="0">
                <a:solidFill>
                  <a:schemeClr val="bg1"/>
                </a:solidFill>
                <a:effectLst/>
                <a:latin typeface="Söhne"/>
              </a:rPr>
              <a:t>Lab admin dashboard captures the interactions between doctors and patients, treatment statuses, and the total amount to be paid, ensuring accurate documentation and streamlined communication.</a:t>
            </a:r>
          </a:p>
          <a:p>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ea typeface="Calibri" panose="020F0502020204030204" pitchFamily="34" charset="0"/>
                <a:cs typeface="Calibri" panose="020F0502020204030204" pitchFamily="34" charset="0"/>
              </a:rPr>
              <a:t>Treatment Unit</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Treatment unit dashboard provides a comprehensive view of patient details, encounters, lab statuses, and treatment progress, aiding healthcare professionals in delivering personalized and effective care.</a:t>
            </a:r>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2197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9C5E-99F4-30AF-C49C-5B2D0EA08F61}"/>
              </a:ext>
            </a:extLst>
          </p:cNvPr>
          <p:cNvSpPr>
            <a:spLocks noGrp="1"/>
          </p:cNvSpPr>
          <p:nvPr>
            <p:ph type="ctrTitle"/>
          </p:nvPr>
        </p:nvSpPr>
        <p:spPr>
          <a:xfrm>
            <a:off x="8937812" y="190034"/>
            <a:ext cx="3048000" cy="563002"/>
          </a:xfrm>
        </p:spPr>
        <p:txBody>
          <a:bodyPr>
            <a:normAutofit fontScale="90000"/>
          </a:bodyPr>
          <a:lstStyle/>
          <a:p>
            <a:r>
              <a:rPr lang="en-IN" dirty="0" err="1">
                <a:solidFill>
                  <a:schemeClr val="bg1"/>
                </a:solidFill>
              </a:rPr>
              <a:t>usecases</a:t>
            </a:r>
            <a:endParaRPr lang="en-IN" dirty="0">
              <a:solidFill>
                <a:schemeClr val="bg1"/>
              </a:solidFill>
            </a:endParaRPr>
          </a:p>
        </p:txBody>
      </p:sp>
      <p:sp>
        <p:nvSpPr>
          <p:cNvPr id="3" name="Subtitle 2">
            <a:extLst>
              <a:ext uri="{FF2B5EF4-FFF2-40B4-BE49-F238E27FC236}">
                <a16:creationId xmlns:a16="http://schemas.microsoft.com/office/drawing/2014/main" id="{702B5FD4-82D8-B9F7-F5F5-54A9F3091AD9}"/>
              </a:ext>
            </a:extLst>
          </p:cNvPr>
          <p:cNvSpPr>
            <a:spLocks noGrp="1"/>
          </p:cNvSpPr>
          <p:nvPr>
            <p:ph type="subTitle" idx="1"/>
          </p:nvPr>
        </p:nvSpPr>
        <p:spPr/>
        <p:txBody>
          <a:bodyPr/>
          <a:lstStyle/>
          <a:p>
            <a:r>
              <a:rPr lang="en-IN" dirty="0"/>
              <a:t> </a:t>
            </a:r>
          </a:p>
        </p:txBody>
      </p:sp>
      <p:sp>
        <p:nvSpPr>
          <p:cNvPr id="4" name="TextBox 3">
            <a:extLst>
              <a:ext uri="{FF2B5EF4-FFF2-40B4-BE49-F238E27FC236}">
                <a16:creationId xmlns:a16="http://schemas.microsoft.com/office/drawing/2014/main" id="{6D39158D-ACF7-9F44-B006-894B114B6627}"/>
              </a:ext>
            </a:extLst>
          </p:cNvPr>
          <p:cNvSpPr txBox="1"/>
          <p:nvPr/>
        </p:nvSpPr>
        <p:spPr>
          <a:xfrm>
            <a:off x="228600" y="1082219"/>
            <a:ext cx="11734800" cy="4708981"/>
          </a:xfrm>
          <a:prstGeom prst="rect">
            <a:avLst/>
          </a:prstGeom>
          <a:noFill/>
        </p:spPr>
        <p:txBody>
          <a:bodyPr wrap="square" rtlCol="0">
            <a:spAutoFit/>
          </a:bodyPr>
          <a:lstStyle/>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Use cases: </a:t>
            </a:r>
          </a:p>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Patient Management:</a:t>
            </a:r>
          </a:p>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Scenario : A patient is facing a grave ailment and wants to find doctors and their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specialisations</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in their vicinity</a:t>
            </a:r>
          </a:p>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Use Case: </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The patient is registered on the app by the system admin.</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The patient finds the doctor according to their ailment, city and their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specialisation</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using a vast directory of hospitals and doctors.</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The doctor encounters the patient and takes note of his ailment and suggests a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prelimnary</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diagnosis, and a set of medications</a:t>
            </a:r>
          </a:p>
          <a:p>
            <a:pPr marL="342900" indent="-342900">
              <a:buFont typeface="Arial" panose="020B0604020202020204" pitchFamily="34" charset="0"/>
              <a:buChar char="•"/>
            </a:pP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Additional functionalities: A patient can request for his insurance claim and that claim is reviewed by an INSURANCE ADMIN.  </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A Patient can go and request sponsorship through an NGO and it is reviewed and granted by the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NGOAdmin</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A reporting module for authorities also exists to take note of how their city is currently dealing with different ailments</a:t>
            </a:r>
            <a:endPar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602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9C5E-99F4-30AF-C49C-5B2D0EA08F61}"/>
              </a:ext>
            </a:extLst>
          </p:cNvPr>
          <p:cNvSpPr>
            <a:spLocks noGrp="1"/>
          </p:cNvSpPr>
          <p:nvPr>
            <p:ph type="ctrTitle"/>
          </p:nvPr>
        </p:nvSpPr>
        <p:spPr>
          <a:xfrm>
            <a:off x="0" y="136245"/>
            <a:ext cx="2587540" cy="563002"/>
          </a:xfrm>
        </p:spPr>
        <p:txBody>
          <a:bodyPr>
            <a:normAutofit fontScale="90000"/>
          </a:bodyPr>
          <a:lstStyle/>
          <a:p>
            <a:r>
              <a:rPr lang="en-IN" dirty="0">
                <a:solidFill>
                  <a:schemeClr val="bg1"/>
                </a:solidFill>
              </a:rPr>
              <a:t>design</a:t>
            </a:r>
          </a:p>
        </p:txBody>
      </p:sp>
      <p:sp>
        <p:nvSpPr>
          <p:cNvPr id="3" name="Subtitle 2">
            <a:extLst>
              <a:ext uri="{FF2B5EF4-FFF2-40B4-BE49-F238E27FC236}">
                <a16:creationId xmlns:a16="http://schemas.microsoft.com/office/drawing/2014/main" id="{702B5FD4-82D8-B9F7-F5F5-54A9F3091AD9}"/>
              </a:ext>
            </a:extLst>
          </p:cNvPr>
          <p:cNvSpPr>
            <a:spLocks noGrp="1"/>
          </p:cNvSpPr>
          <p:nvPr>
            <p:ph type="subTitle" idx="1"/>
          </p:nvPr>
        </p:nvSpPr>
        <p:spPr/>
        <p:txBody>
          <a:bodyPr/>
          <a:lstStyle/>
          <a:p>
            <a:r>
              <a:rPr lang="en-IN" dirty="0"/>
              <a:t> </a:t>
            </a:r>
          </a:p>
        </p:txBody>
      </p:sp>
      <p:pic>
        <p:nvPicPr>
          <p:cNvPr id="9" name="Picture 8">
            <a:extLst>
              <a:ext uri="{FF2B5EF4-FFF2-40B4-BE49-F238E27FC236}">
                <a16:creationId xmlns:a16="http://schemas.microsoft.com/office/drawing/2014/main" id="{3FF23B92-878C-1601-3848-A16596A65DDF}"/>
              </a:ext>
            </a:extLst>
          </p:cNvPr>
          <p:cNvPicPr>
            <a:picLocks noChangeAspect="1"/>
          </p:cNvPicPr>
          <p:nvPr/>
        </p:nvPicPr>
        <p:blipFill>
          <a:blip r:embed="rId2"/>
          <a:stretch>
            <a:fillRect/>
          </a:stretch>
        </p:blipFill>
        <p:spPr>
          <a:xfrm>
            <a:off x="545429" y="1603391"/>
            <a:ext cx="11101141" cy="4480952"/>
          </a:xfrm>
          <a:prstGeom prst="rect">
            <a:avLst/>
          </a:prstGeom>
        </p:spPr>
      </p:pic>
    </p:spTree>
    <p:extLst>
      <p:ext uri="{BB962C8B-B14F-4D97-AF65-F5344CB8AC3E}">
        <p14:creationId xmlns:p14="http://schemas.microsoft.com/office/powerpoint/2010/main" val="320844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9C5E-99F4-30AF-C49C-5B2D0EA08F61}"/>
              </a:ext>
            </a:extLst>
          </p:cNvPr>
          <p:cNvSpPr>
            <a:spLocks noGrp="1"/>
          </p:cNvSpPr>
          <p:nvPr>
            <p:ph type="ctrTitle"/>
          </p:nvPr>
        </p:nvSpPr>
        <p:spPr>
          <a:xfrm>
            <a:off x="6777317" y="127281"/>
            <a:ext cx="5056094" cy="563002"/>
          </a:xfrm>
        </p:spPr>
        <p:txBody>
          <a:bodyPr>
            <a:normAutofit fontScale="90000"/>
          </a:bodyPr>
          <a:lstStyle/>
          <a:p>
            <a:r>
              <a:rPr lang="en-IN" dirty="0">
                <a:solidFill>
                  <a:schemeClr val="bg1"/>
                </a:solidFill>
              </a:rPr>
              <a:t>Implementation </a:t>
            </a:r>
          </a:p>
        </p:txBody>
      </p:sp>
      <p:sp>
        <p:nvSpPr>
          <p:cNvPr id="3" name="Subtitle 2">
            <a:extLst>
              <a:ext uri="{FF2B5EF4-FFF2-40B4-BE49-F238E27FC236}">
                <a16:creationId xmlns:a16="http://schemas.microsoft.com/office/drawing/2014/main" id="{702B5FD4-82D8-B9F7-F5F5-54A9F3091AD9}"/>
              </a:ext>
            </a:extLst>
          </p:cNvPr>
          <p:cNvSpPr>
            <a:spLocks noGrp="1"/>
          </p:cNvSpPr>
          <p:nvPr>
            <p:ph type="subTitle" idx="1"/>
          </p:nvPr>
        </p:nvSpPr>
        <p:spPr/>
        <p:txBody>
          <a:bodyPr/>
          <a:lstStyle/>
          <a:p>
            <a:r>
              <a:rPr lang="en-IN" dirty="0"/>
              <a:t> </a:t>
            </a:r>
          </a:p>
        </p:txBody>
      </p:sp>
      <p:pic>
        <p:nvPicPr>
          <p:cNvPr id="4" name="Picture 3">
            <a:extLst>
              <a:ext uri="{FF2B5EF4-FFF2-40B4-BE49-F238E27FC236}">
                <a16:creationId xmlns:a16="http://schemas.microsoft.com/office/drawing/2014/main" id="{1D140F25-D3E2-5892-BF0D-8295DEC6090C}"/>
              </a:ext>
            </a:extLst>
          </p:cNvPr>
          <p:cNvPicPr>
            <a:picLocks noChangeAspect="1"/>
          </p:cNvPicPr>
          <p:nvPr/>
        </p:nvPicPr>
        <p:blipFill>
          <a:blip r:embed="rId2"/>
          <a:stretch>
            <a:fillRect/>
          </a:stretch>
        </p:blipFill>
        <p:spPr>
          <a:xfrm>
            <a:off x="1904107" y="810929"/>
            <a:ext cx="3349212" cy="2454893"/>
          </a:xfrm>
          <a:prstGeom prst="rect">
            <a:avLst/>
          </a:prstGeom>
        </p:spPr>
      </p:pic>
      <p:sp>
        <p:nvSpPr>
          <p:cNvPr id="5" name="TextBox 4">
            <a:extLst>
              <a:ext uri="{FF2B5EF4-FFF2-40B4-BE49-F238E27FC236}">
                <a16:creationId xmlns:a16="http://schemas.microsoft.com/office/drawing/2014/main" id="{96CFD11D-D167-3F5A-32FB-B68D30FD40E4}"/>
              </a:ext>
            </a:extLst>
          </p:cNvPr>
          <p:cNvSpPr txBox="1"/>
          <p:nvPr/>
        </p:nvSpPr>
        <p:spPr>
          <a:xfrm>
            <a:off x="331694" y="1030046"/>
            <a:ext cx="1272988" cy="646331"/>
          </a:xfrm>
          <a:prstGeom prst="rect">
            <a:avLst/>
          </a:prstGeom>
          <a:noFill/>
        </p:spPr>
        <p:txBody>
          <a:bodyPr wrap="square" rtlCol="0">
            <a:spAutoFit/>
          </a:bodyPr>
          <a:lstStyle/>
          <a:p>
            <a:r>
              <a:rPr lang="en-US" dirty="0" err="1">
                <a:solidFill>
                  <a:schemeClr val="bg1"/>
                </a:solidFill>
              </a:rPr>
              <a:t>LogIn</a:t>
            </a:r>
            <a:r>
              <a:rPr lang="en-US" dirty="0">
                <a:solidFill>
                  <a:schemeClr val="bg1"/>
                </a:solidFill>
              </a:rPr>
              <a:t> Page</a:t>
            </a:r>
            <a:endParaRPr lang="en-IN" dirty="0">
              <a:solidFill>
                <a:schemeClr val="bg1"/>
              </a:solidFill>
            </a:endParaRPr>
          </a:p>
        </p:txBody>
      </p:sp>
      <p:pic>
        <p:nvPicPr>
          <p:cNvPr id="7" name="Picture 6">
            <a:extLst>
              <a:ext uri="{FF2B5EF4-FFF2-40B4-BE49-F238E27FC236}">
                <a16:creationId xmlns:a16="http://schemas.microsoft.com/office/drawing/2014/main" id="{49CDB81C-90D6-F201-AA75-799B19E1E113}"/>
              </a:ext>
            </a:extLst>
          </p:cNvPr>
          <p:cNvPicPr>
            <a:picLocks noChangeAspect="1"/>
          </p:cNvPicPr>
          <p:nvPr/>
        </p:nvPicPr>
        <p:blipFill>
          <a:blip r:embed="rId3"/>
          <a:stretch>
            <a:fillRect/>
          </a:stretch>
        </p:blipFill>
        <p:spPr>
          <a:xfrm>
            <a:off x="1904106" y="3436459"/>
            <a:ext cx="3349211" cy="3261694"/>
          </a:xfrm>
          <a:prstGeom prst="rect">
            <a:avLst/>
          </a:prstGeom>
        </p:spPr>
      </p:pic>
      <p:sp>
        <p:nvSpPr>
          <p:cNvPr id="8" name="TextBox 7">
            <a:extLst>
              <a:ext uri="{FF2B5EF4-FFF2-40B4-BE49-F238E27FC236}">
                <a16:creationId xmlns:a16="http://schemas.microsoft.com/office/drawing/2014/main" id="{2AEB3F3B-4723-53E2-FBF0-D7FD35AD9B76}"/>
              </a:ext>
            </a:extLst>
          </p:cNvPr>
          <p:cNvSpPr txBox="1"/>
          <p:nvPr/>
        </p:nvSpPr>
        <p:spPr>
          <a:xfrm>
            <a:off x="331694" y="3843867"/>
            <a:ext cx="1156447" cy="1477328"/>
          </a:xfrm>
          <a:prstGeom prst="rect">
            <a:avLst/>
          </a:prstGeom>
          <a:noFill/>
        </p:spPr>
        <p:txBody>
          <a:bodyPr wrap="square" rtlCol="0">
            <a:spAutoFit/>
          </a:bodyPr>
          <a:lstStyle/>
          <a:p>
            <a:r>
              <a:rPr lang="en-US" dirty="0">
                <a:solidFill>
                  <a:schemeClr val="bg1"/>
                </a:solidFill>
              </a:rPr>
              <a:t>Landing Page</a:t>
            </a:r>
          </a:p>
          <a:p>
            <a:r>
              <a:rPr lang="en-US" dirty="0">
                <a:solidFill>
                  <a:schemeClr val="bg1"/>
                </a:solidFill>
              </a:rPr>
              <a:t>For System Admin</a:t>
            </a:r>
            <a:endParaRPr lang="en-IN" dirty="0">
              <a:solidFill>
                <a:schemeClr val="bg1"/>
              </a:solidFill>
            </a:endParaRPr>
          </a:p>
        </p:txBody>
      </p:sp>
      <p:pic>
        <p:nvPicPr>
          <p:cNvPr id="10" name="Picture 9">
            <a:extLst>
              <a:ext uri="{FF2B5EF4-FFF2-40B4-BE49-F238E27FC236}">
                <a16:creationId xmlns:a16="http://schemas.microsoft.com/office/drawing/2014/main" id="{C4994573-1317-0A60-6FD3-2B10F1FF3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314" y="1030046"/>
            <a:ext cx="5467635" cy="5467635"/>
          </a:xfrm>
          <a:prstGeom prst="rect">
            <a:avLst/>
          </a:prstGeom>
        </p:spPr>
      </p:pic>
      <p:sp>
        <p:nvSpPr>
          <p:cNvPr id="11" name="TextBox 10">
            <a:extLst>
              <a:ext uri="{FF2B5EF4-FFF2-40B4-BE49-F238E27FC236}">
                <a16:creationId xmlns:a16="http://schemas.microsoft.com/office/drawing/2014/main" id="{08562E78-F671-4123-2018-D5BFDB162DD8}"/>
              </a:ext>
            </a:extLst>
          </p:cNvPr>
          <p:cNvSpPr txBox="1"/>
          <p:nvPr/>
        </p:nvSpPr>
        <p:spPr>
          <a:xfrm>
            <a:off x="6313314" y="674191"/>
            <a:ext cx="3917576" cy="369332"/>
          </a:xfrm>
          <a:prstGeom prst="rect">
            <a:avLst/>
          </a:prstGeom>
          <a:noFill/>
        </p:spPr>
        <p:txBody>
          <a:bodyPr wrap="square" rtlCol="0">
            <a:spAutoFit/>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Patient</a:t>
            </a:r>
            <a:r>
              <a:rPr lang="en-US" dirty="0">
                <a:solidFill>
                  <a:schemeClr val="bg1"/>
                </a:solidFill>
              </a:rPr>
              <a:t> Dashboard and its details</a:t>
            </a:r>
            <a:endParaRPr lang="en-IN" dirty="0">
              <a:solidFill>
                <a:schemeClr val="bg1"/>
              </a:solidFill>
            </a:endParaRPr>
          </a:p>
        </p:txBody>
      </p:sp>
    </p:spTree>
    <p:extLst>
      <p:ext uri="{BB962C8B-B14F-4D97-AF65-F5344CB8AC3E}">
        <p14:creationId xmlns:p14="http://schemas.microsoft.com/office/powerpoint/2010/main" val="1983297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9C5E-99F4-30AF-C49C-5B2D0EA08F61}"/>
              </a:ext>
            </a:extLst>
          </p:cNvPr>
          <p:cNvSpPr>
            <a:spLocks noGrp="1"/>
          </p:cNvSpPr>
          <p:nvPr>
            <p:ph type="ctrTitle"/>
          </p:nvPr>
        </p:nvSpPr>
        <p:spPr>
          <a:xfrm>
            <a:off x="188259" y="26894"/>
            <a:ext cx="4787153" cy="563002"/>
          </a:xfrm>
        </p:spPr>
        <p:txBody>
          <a:bodyPr>
            <a:normAutofit fontScale="90000"/>
          </a:bodyPr>
          <a:lstStyle/>
          <a:p>
            <a:r>
              <a:rPr lang="en-IN" dirty="0">
                <a:solidFill>
                  <a:schemeClr val="bg1"/>
                </a:solidFill>
              </a:rPr>
              <a:t>Implementation</a:t>
            </a:r>
            <a:r>
              <a:rPr lang="en-IN" dirty="0"/>
              <a:t> </a:t>
            </a:r>
          </a:p>
        </p:txBody>
      </p:sp>
      <p:sp>
        <p:nvSpPr>
          <p:cNvPr id="3" name="Subtitle 2">
            <a:extLst>
              <a:ext uri="{FF2B5EF4-FFF2-40B4-BE49-F238E27FC236}">
                <a16:creationId xmlns:a16="http://schemas.microsoft.com/office/drawing/2014/main" id="{702B5FD4-82D8-B9F7-F5F5-54A9F3091AD9}"/>
              </a:ext>
            </a:extLst>
          </p:cNvPr>
          <p:cNvSpPr>
            <a:spLocks noGrp="1"/>
          </p:cNvSpPr>
          <p:nvPr>
            <p:ph type="subTitle" idx="1"/>
          </p:nvPr>
        </p:nvSpPr>
        <p:spPr/>
        <p:txBody>
          <a:bodyPr/>
          <a:lstStyle/>
          <a:p>
            <a:r>
              <a:rPr lang="en-IN" dirty="0"/>
              <a:t> </a:t>
            </a:r>
          </a:p>
        </p:txBody>
      </p:sp>
      <p:pic>
        <p:nvPicPr>
          <p:cNvPr id="8" name="Picture 7">
            <a:extLst>
              <a:ext uri="{FF2B5EF4-FFF2-40B4-BE49-F238E27FC236}">
                <a16:creationId xmlns:a16="http://schemas.microsoft.com/office/drawing/2014/main" id="{86750F70-4F1C-A5C6-F82D-4D4DDA803965}"/>
              </a:ext>
            </a:extLst>
          </p:cNvPr>
          <p:cNvPicPr>
            <a:picLocks noChangeAspect="1"/>
          </p:cNvPicPr>
          <p:nvPr/>
        </p:nvPicPr>
        <p:blipFill>
          <a:blip r:embed="rId2"/>
          <a:stretch>
            <a:fillRect/>
          </a:stretch>
        </p:blipFill>
        <p:spPr>
          <a:xfrm>
            <a:off x="7339449" y="399817"/>
            <a:ext cx="3189531" cy="3177101"/>
          </a:xfrm>
          <a:prstGeom prst="rect">
            <a:avLst/>
          </a:prstGeom>
        </p:spPr>
      </p:pic>
      <p:sp>
        <p:nvSpPr>
          <p:cNvPr id="9" name="TextBox 8">
            <a:extLst>
              <a:ext uri="{FF2B5EF4-FFF2-40B4-BE49-F238E27FC236}">
                <a16:creationId xmlns:a16="http://schemas.microsoft.com/office/drawing/2014/main" id="{83C88250-6D3B-6AD9-6982-73DF61766938}"/>
              </a:ext>
            </a:extLst>
          </p:cNvPr>
          <p:cNvSpPr txBox="1"/>
          <p:nvPr/>
        </p:nvSpPr>
        <p:spPr>
          <a:xfrm>
            <a:off x="10790614" y="1341112"/>
            <a:ext cx="1284845" cy="646331"/>
          </a:xfrm>
          <a:prstGeom prst="rect">
            <a:avLst/>
          </a:prstGeom>
          <a:noFill/>
        </p:spPr>
        <p:txBody>
          <a:bodyPr wrap="square" rtlCol="0">
            <a:spAutoFit/>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Doctor </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Dashboard</a:t>
            </a:r>
            <a:endParaRPr lang="en-I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3F0A2B5C-CC18-1B84-7537-BE7D185A3489}"/>
              </a:ext>
            </a:extLst>
          </p:cNvPr>
          <p:cNvPicPr>
            <a:picLocks noChangeAspect="1"/>
          </p:cNvPicPr>
          <p:nvPr/>
        </p:nvPicPr>
        <p:blipFill>
          <a:blip r:embed="rId3"/>
          <a:stretch>
            <a:fillRect/>
          </a:stretch>
        </p:blipFill>
        <p:spPr>
          <a:xfrm>
            <a:off x="7355171" y="3760246"/>
            <a:ext cx="3189530" cy="2941320"/>
          </a:xfrm>
          <a:prstGeom prst="rect">
            <a:avLst/>
          </a:prstGeom>
        </p:spPr>
      </p:pic>
      <p:sp>
        <p:nvSpPr>
          <p:cNvPr id="11" name="TextBox 10">
            <a:extLst>
              <a:ext uri="{FF2B5EF4-FFF2-40B4-BE49-F238E27FC236}">
                <a16:creationId xmlns:a16="http://schemas.microsoft.com/office/drawing/2014/main" id="{1463435E-C871-9049-ED79-C5B53B293C6B}"/>
              </a:ext>
            </a:extLst>
          </p:cNvPr>
          <p:cNvSpPr txBox="1"/>
          <p:nvPr/>
        </p:nvSpPr>
        <p:spPr>
          <a:xfrm>
            <a:off x="10632141" y="3980329"/>
            <a:ext cx="1443316" cy="646331"/>
          </a:xfrm>
          <a:prstGeom prst="rect">
            <a:avLst/>
          </a:prstGeom>
          <a:noFill/>
        </p:spPr>
        <p:txBody>
          <a:bodyPr wrap="square" rtlCol="0">
            <a:spAutoFit/>
          </a:bodyPr>
          <a:lstStyle/>
          <a:p>
            <a:r>
              <a:rPr lang="en-US" dirty="0">
                <a:solidFill>
                  <a:schemeClr val="bg1"/>
                </a:solidFill>
              </a:rPr>
              <a:t>Reporting Dashboard</a:t>
            </a:r>
            <a:endParaRPr lang="en-IN" dirty="0">
              <a:solidFill>
                <a:schemeClr val="bg1"/>
              </a:solidFill>
            </a:endParaRPr>
          </a:p>
        </p:txBody>
      </p:sp>
      <p:pic>
        <p:nvPicPr>
          <p:cNvPr id="12" name="Picture 11">
            <a:extLst>
              <a:ext uri="{FF2B5EF4-FFF2-40B4-BE49-F238E27FC236}">
                <a16:creationId xmlns:a16="http://schemas.microsoft.com/office/drawing/2014/main" id="{ED347C11-A1BA-0564-8A6D-F28C4834F642}"/>
              </a:ext>
            </a:extLst>
          </p:cNvPr>
          <p:cNvPicPr>
            <a:picLocks noChangeAspect="1"/>
          </p:cNvPicPr>
          <p:nvPr/>
        </p:nvPicPr>
        <p:blipFill>
          <a:blip r:embed="rId4"/>
          <a:stretch>
            <a:fillRect/>
          </a:stretch>
        </p:blipFill>
        <p:spPr>
          <a:xfrm>
            <a:off x="414053" y="1066800"/>
            <a:ext cx="5759475" cy="5594804"/>
          </a:xfrm>
          <a:prstGeom prst="rect">
            <a:avLst/>
          </a:prstGeom>
        </p:spPr>
      </p:pic>
      <p:sp>
        <p:nvSpPr>
          <p:cNvPr id="13" name="TextBox 12">
            <a:extLst>
              <a:ext uri="{FF2B5EF4-FFF2-40B4-BE49-F238E27FC236}">
                <a16:creationId xmlns:a16="http://schemas.microsoft.com/office/drawing/2014/main" id="{2A65B330-B2E4-A867-AED5-F075AEBF4C13}"/>
              </a:ext>
            </a:extLst>
          </p:cNvPr>
          <p:cNvSpPr txBox="1"/>
          <p:nvPr/>
        </p:nvSpPr>
        <p:spPr>
          <a:xfrm>
            <a:off x="806823" y="629346"/>
            <a:ext cx="4715435" cy="369332"/>
          </a:xfrm>
          <a:prstGeom prst="rect">
            <a:avLst/>
          </a:prstGeom>
          <a:noFill/>
        </p:spPr>
        <p:txBody>
          <a:bodyPr wrap="square" rtlCol="0">
            <a:spAutoFit/>
          </a:bodyPr>
          <a:lstStyle/>
          <a:p>
            <a:r>
              <a:rPr lang="en-US" dirty="0">
                <a:solidFill>
                  <a:schemeClr val="bg1"/>
                </a:solidFill>
              </a:rPr>
              <a:t>Lab Admin Dashboard</a:t>
            </a:r>
            <a:endParaRPr lang="en-IN" dirty="0">
              <a:solidFill>
                <a:schemeClr val="bg1"/>
              </a:solidFill>
            </a:endParaRPr>
          </a:p>
        </p:txBody>
      </p:sp>
    </p:spTree>
    <p:extLst>
      <p:ext uri="{BB962C8B-B14F-4D97-AF65-F5344CB8AC3E}">
        <p14:creationId xmlns:p14="http://schemas.microsoft.com/office/powerpoint/2010/main" val="2120866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9C5E-99F4-30AF-C49C-5B2D0EA08F61}"/>
              </a:ext>
            </a:extLst>
          </p:cNvPr>
          <p:cNvSpPr>
            <a:spLocks noGrp="1"/>
          </p:cNvSpPr>
          <p:nvPr>
            <p:ph type="ctrTitle"/>
          </p:nvPr>
        </p:nvSpPr>
        <p:spPr>
          <a:xfrm>
            <a:off x="9888070" y="163139"/>
            <a:ext cx="2142565" cy="563002"/>
          </a:xfrm>
        </p:spPr>
        <p:txBody>
          <a:bodyPr>
            <a:normAutofit fontScale="90000"/>
          </a:bodyPr>
          <a:lstStyle/>
          <a:p>
            <a:r>
              <a:rPr lang="en-IN" dirty="0">
                <a:solidFill>
                  <a:schemeClr val="bg1"/>
                </a:solidFill>
              </a:rPr>
              <a:t>result</a:t>
            </a:r>
          </a:p>
        </p:txBody>
      </p:sp>
      <p:sp>
        <p:nvSpPr>
          <p:cNvPr id="3" name="Subtitle 2">
            <a:extLst>
              <a:ext uri="{FF2B5EF4-FFF2-40B4-BE49-F238E27FC236}">
                <a16:creationId xmlns:a16="http://schemas.microsoft.com/office/drawing/2014/main" id="{702B5FD4-82D8-B9F7-F5F5-54A9F3091AD9}"/>
              </a:ext>
            </a:extLst>
          </p:cNvPr>
          <p:cNvSpPr>
            <a:spLocks noGrp="1"/>
          </p:cNvSpPr>
          <p:nvPr>
            <p:ph type="subTitle" idx="1"/>
          </p:nvPr>
        </p:nvSpPr>
        <p:spPr/>
        <p:txBody>
          <a:bodyPr/>
          <a:lstStyle/>
          <a:p>
            <a:r>
              <a:rPr lang="en-IN" dirty="0"/>
              <a:t> </a:t>
            </a:r>
          </a:p>
        </p:txBody>
      </p:sp>
      <p:sp>
        <p:nvSpPr>
          <p:cNvPr id="5" name="TextBox 4">
            <a:extLst>
              <a:ext uri="{FF2B5EF4-FFF2-40B4-BE49-F238E27FC236}">
                <a16:creationId xmlns:a16="http://schemas.microsoft.com/office/drawing/2014/main" id="{5845B2E6-4C07-2A18-D2B3-1FB0EF854818}"/>
              </a:ext>
            </a:extLst>
          </p:cNvPr>
          <p:cNvSpPr txBox="1"/>
          <p:nvPr/>
        </p:nvSpPr>
        <p:spPr>
          <a:xfrm>
            <a:off x="237565" y="1640541"/>
            <a:ext cx="11716870" cy="3785652"/>
          </a:xfrm>
          <a:prstGeom prst="rect">
            <a:avLst/>
          </a:prstGeom>
          <a:noFill/>
        </p:spPr>
        <p:txBody>
          <a:bodyPr wrap="square">
            <a:spAutoFit/>
          </a:bodyPr>
          <a:lstStyle/>
          <a:p>
            <a:r>
              <a:rPr lang="en-US" sz="2400" b="0" i="0" dirty="0">
                <a:solidFill>
                  <a:schemeClr val="bg1"/>
                </a:solidFill>
                <a:effectLst/>
                <a:latin typeface="Söhne"/>
              </a:rPr>
              <a:t>The Disease Management System transforms healthcare with an integrated platform led by the System Admin. </a:t>
            </a:r>
          </a:p>
          <a:p>
            <a:r>
              <a:rPr lang="en-US" sz="2400" b="0" i="0" dirty="0">
                <a:solidFill>
                  <a:schemeClr val="bg1"/>
                </a:solidFill>
                <a:effectLst/>
                <a:latin typeface="Söhne"/>
              </a:rPr>
              <a:t>Patient-centric features empower individuals to access information, engage with providers, and manage records. </a:t>
            </a:r>
          </a:p>
          <a:p>
            <a:r>
              <a:rPr lang="en-US" sz="2400" b="0" i="0" dirty="0">
                <a:solidFill>
                  <a:schemeClr val="bg1"/>
                </a:solidFill>
                <a:effectLst/>
                <a:latin typeface="Söhne"/>
              </a:rPr>
              <a:t>Streamlined workflows and specialized dashboards enhance treatment coordination. </a:t>
            </a:r>
          </a:p>
          <a:p>
            <a:r>
              <a:rPr lang="en-US" sz="2400" b="0" i="0" dirty="0">
                <a:solidFill>
                  <a:schemeClr val="bg1"/>
                </a:solidFill>
                <a:effectLst/>
                <a:latin typeface="Söhne"/>
              </a:rPr>
              <a:t>Report monitoring ensures strategic decision-making, and transparent financial transactions via Insurance Admin and Pharmacy Dashboards contribute to an integrated healthcare environment. </a:t>
            </a:r>
          </a:p>
          <a:p>
            <a:r>
              <a:rPr lang="en-US" sz="2400" b="0" i="0" dirty="0">
                <a:solidFill>
                  <a:schemeClr val="bg1"/>
                </a:solidFill>
                <a:effectLst/>
                <a:latin typeface="Söhne"/>
              </a:rPr>
              <a:t>The system optimizes patient care and underscores the importance of integrated systems in advancing health outcomes.</a:t>
            </a:r>
            <a:endParaRPr lang="en-IN" sz="2400" dirty="0">
              <a:solidFill>
                <a:schemeClr val="bg1"/>
              </a:solidFill>
            </a:endParaRPr>
          </a:p>
        </p:txBody>
      </p:sp>
    </p:spTree>
    <p:extLst>
      <p:ext uri="{BB962C8B-B14F-4D97-AF65-F5344CB8AC3E}">
        <p14:creationId xmlns:p14="http://schemas.microsoft.com/office/powerpoint/2010/main" val="1670339853"/>
      </p:ext>
    </p:extLst>
  </p:cSld>
  <p:clrMapOvr>
    <a:masterClrMapping/>
  </p:clrMapOvr>
</p:sld>
</file>

<file path=ppt/theme/theme1.xml><?xml version="1.0" encoding="utf-8"?>
<a:theme xmlns:a="http://schemas.openxmlformats.org/drawingml/2006/main" name="Slice">
  <a:themeElements>
    <a:clrScheme name="Custom 2">
      <a:dk1>
        <a:sysClr val="windowText" lastClr="000000"/>
      </a:dk1>
      <a:lt1>
        <a:sysClr val="window" lastClr="FFFFFF"/>
      </a:lt1>
      <a:dk2>
        <a:srgbClr val="548DD4"/>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240</TotalTime>
  <Words>777</Words>
  <Application>Microsoft Office PowerPoint</Application>
  <PresentationFormat>Widescreen</PresentationFormat>
  <Paragraphs>91</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Söhne</vt:lpstr>
      <vt:lpstr>Wingdings 3</vt:lpstr>
      <vt:lpstr>Slice</vt:lpstr>
      <vt:lpstr>Disease Management System</vt:lpstr>
      <vt:lpstr>problem Definition and solution</vt:lpstr>
      <vt:lpstr>stakeholders</vt:lpstr>
      <vt:lpstr>stakeholders</vt:lpstr>
      <vt:lpstr>usecases</vt:lpstr>
      <vt:lpstr>design</vt:lpstr>
      <vt:lpstr>Implementation </vt:lpstr>
      <vt:lpstr>Implementation </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shreya thakur</dc:creator>
  <cp:lastModifiedBy>Chinmay Deshpande</cp:lastModifiedBy>
  <cp:revision>3</cp:revision>
  <dcterms:created xsi:type="dcterms:W3CDTF">2023-12-10T22:19:25Z</dcterms:created>
  <dcterms:modified xsi:type="dcterms:W3CDTF">2024-03-07T22:14:39Z</dcterms:modified>
</cp:coreProperties>
</file>